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charts/chart1.xml" ContentType="application/vnd.openxmlformats-officedocument.drawingml.chart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notesMasterIdLst>
    <p:notesMasterId r:id="rId3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확보율</c:v>
                </c:pt>
              </c:strCache>
            </c:strRef>
          </c:tx>
          <c:spPr>
            <a:solidFill>
              <a:srgbClr val="EF8DA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100" u="none">
                    <a:solidFill>
                      <a:srgbClr val="ECEDE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EF8DAE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D97757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9DA1AC"/>
              </a:solidFill>
              <a:effectLst/>
            </c:spPr>
          </c:dPt>
          <c:cat>
            <c:multiLvlStrRef>
              <c:f>Sheet1!$A$2:$A$4</c:f>
              <c:multiLvlStrCache>
                <c:ptCount val="3"/>
                <c:lvl>
                  <c:pt idx="0">
                    <c:v>강남구</c:v>
                  </c:pt>
                  <c:pt idx="1">
                    <c:v>서울 평균</c:v>
                  </c:pt>
                  <c:pt idx="2">
                    <c:v>100%(필요)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98.7</c:v>
                </c:pt>
                <c:pt idx="1">
                  <c:v>106.9</c:v>
                </c:pt>
                <c:pt idx="2">
                  <c:v>100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1100" u="none">
                  <a:solidFill>
                    <a:srgbClr val="ECEDE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B8BCC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10"/>
          <c:min val="90"/>
        </c:scaling>
        <c:delete val="0"/>
        <c:axPos val="l"/>
        <c:majorGridlines>
          <c:spPr>
            <a:ln w="6350" cap="flat">
              <a:solidFill>
                <a:srgbClr val="2C2D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B8BCC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E1E2D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[0:00–0:02] 오프닝. '오늘 4시간, 코드 한 줄도 안 짭니다. 대신 여러분이 이미 가진 개발 실력을 100% 살릴 한 가지를 채웁니다 — 무엇을 왜 만들지 정하는 힘.' 톤은 가볍고 자신감 있게. 학생들은 이미 배포까지 해본 개발자임을 인정해주며 시작. 7.11 해커톤이 곧 다가온다는 걸 살짝 예고만 하고 넘어간다.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[0:25–0:28] 미니강의 후 바로 적용. 5 Whys 시범을 대치동 보행안전 예시로 라이브로 보여준다 — '학원가에서 위험하게 건넌다'는 증상에서 시작해 5번 왜?를 물으면 '학원가가 보호구역 지정에서 빠졌다'는 구조적 근본원인에 도달. 도요타에서 나온 검증된 방법임을 한 줄로 언급(권위). 팀에게 '여러분 영역에서 똑같이 5번 파보라'고 넘긴다.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[0:28–0:40] 팀 실습 12~15분. 강사는 순회하며 막힌 팀을 돕는다. 흔한 함정: '왜?'의 답이 또 증상이거나, 1번 만에 '돈이 없어서'로 끝내버림 → 더 파라고 유도. 좋은 근본원인은 '우리가 손댈 수 있는 구체적 지점'이어야 한다. 시간 관리: 15분 타이머 종료 5분 전 예고.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[0:40–0:43] 미니강의. '사용자를 한 사람으로 좁혀라.' 추상적 집단(시민, 학생들)이 아니라 이름·나이·장면이 있는 한 명. 대치동 보행안전 예시를 이어서 페르소나로 구체화해 보여준다. 팁: 팀원 중 실제로 그 상황을 겪은 사람이 있으면 그를 모델로. 바로 STEP 3 작성으로 연결.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[0:43–0:55] 팀 실습 ~12분. 순회 지도. 막힌 팀: '여러분이 직접 아는 사람(가족·이웃·본인) 중에 이 영역에서 불편을 겪은 사람?'을 떠올리게 한다. 너무 일반적이면('바쁜 직장인') 한 단계 더 구체화 요구. 종료 후 바로 STEP 4(진술문)로.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[0:55–1:05] 미니강의+실습. 진술문 템플릿 4칸을 채우면 한 문장 완성. 디자인씽킹(스탠퍼드 d.school)의 정식 도구임을 언급. 4칸이 앞 STEP들(페르소나=사용자/상황, 5Whys=문제/고통)의 결과를 합치는 자리임을 보여준다 — 그동안 한 게 여기 모인다. 이게 오늘 첫 산출물①. 10분 작성, 휴식 전에 진술문 초안까지 완성 목표. 잘 안 나오면 '4칸을 일단 단어로만 채우고 문장으로 잇기'를 권한다.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[1:05–1:15] 휴식. 진술문 초안을 못 끝낸 팀은 쉬는 시간에 마무리하라고 안내. 돌아온 뒤엔 '추측을 증거로 바꾸는' 단계라고 예고해 흥미 유발.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[1:15] 워크숍② 시작. 앞에서 만든 진술문이 '추측'일 수 있다는 점을 환기 — 이제 증거로 검증하고, 풀 문제를 정하고, 해결 방향(가설)과 핵심기능까지 1줄씩 뽑는다. 4개 STEP을 60분에.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[1:15–1:18] 미니강의. 추측과 증거의 차이를 분명히. 증거 3종류(데이터/관찰/인터뷰)를 제시. 다음 슬라이드의 강남 실데이터가 '데이터 증거'의 예시. 강조: AI는 증거를 대신 만들어주지 못한다 — 진짜 숫자·관찰·인터뷰가 필요. 다음 두 장에서 강남 실데이터를 보여준 뒤 STEP 5 작성으로 보낸다.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[1:18–1:22] 강남 실데이터로 '증거가 이렇게 생겼다'를 시연. 주차장 확보율 차트는 강남 고유·교차검증된 가장 단단한 숫자. 강조해서 정직하게: 고독사 3,661명은 '전국' 수치라 강남 숫자가 아니다(라벨 표시) — 학생들에게도 '전국 vs 우리 동네'를 구분하는 습관을 가르친다. 출처를 항상 같이 본다고 강조. 예상 질문 '이 숫자 어디서 났어요?' → 하단 출처를 가리키며 '이렇게 출처를 다는 게 증거다.'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[1:22–1:37] 영역별 증거 예시를 빠르게 훑고, 바로 STEP 5 실습(~13분). 팀은 자기 영역의 진술문을 뒷받침할 증거를 칸에 적고, 증거가 없는 부분은 '추측' 칸으로 분리한다. 핵심 지도: 추측 칸이 많은 건 부끄러운 게 아니라 '확인할 거리'를 찾은 것 — 어떻게 확인할지(인터뷰 1명, 검색 1개)도 적게 한다. 출처는 슬라이드 하단처럼 꼭 같이.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[0:02–0:05] 핵심 훅. 질문 던지기: '여러분이 밤새 만든 앱이 완벽하게 돌아간다. 버그도 없다. 그런데 아무도 안 쓴다. 왜?' 잠깐 멈춤. 답: 잘 만든 게 문제가 아니라 '필요 없는 걸' 잘 만든 것. 스타트업 실패 원인 1~2위가 바로 이것(35~42%). 숫자는 두 판본이 있어 범위로 제시 — 정직하게. 예상 질문 '그럼 아이디어가 중요한 거 아니냐?' → '아이디어(해결책)보다, 그 아이디어가 푸는 진짜 문제가 있느냐가 먼저다. 오늘 그걸 배운다.'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[1:37–1:40] 미니강의. 팀이 5Whys/관찰에서 문제 후보를 여러 개 찾았을 것 — 그중 하나를 고르는 도구. 효과(임팩트)와 우리가 8시간에 만들 수 있는지(실현)를 두 축으로. 1순위 칸(둘 다 높음)을 고른다. 진술문이 너무 크면 '임팩트高·실현低'에 걸리므로 더 좁히라는 신호. 12분 작성.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[1:40–1:52] 미니강의+실습. HMW는 문제(부정문)를 기회질문(가능성)으로 바꾸는 것. 진술문 → HMW로 자연스럽게 변환됨을 시범. 주의: 여기서 '앱을 만든다' 같은 구체 해결책을 넣지 말 것 — 방향만. 이게 산출물③ 솔루션 가설. 12분. IDEO/디자인씽킹의 대표 도구임을 한 줄 언급.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[1:52–2:00] 보조 개념 JTBD를 '드릴/구멍' 한 컷으로 각인 — 기능을 많이 나열하지 말고, 사용자가 진짜 이루려는 일에 직결되는 핵심기능 1개만. 이게 산출물④. 8분 작성하면 문제정의서 4칸(①②③④)이 모두 채워진다. 여기서 워크숍② 종료 — 다음은 다른 팀과 교차검증(피어리뷰).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[2:00–2:35] 피어리뷰(갤러리워크). 3대 검증 질문을 화면에 띄워둔 채 진행. 각 팀은 포스트잇/워크시트 여백에 다른 팀의 문제정의서를 보고 3질문으로 코멘트. 강사는 '좋은 지적'을 큰 소리로 공유해 분위기 만든다. 마지막 15분은 받은 피드백으로 자기 문제정의서를 고치는 시간 — 이게 핵심(검증→수정). 예상 질문 '비판하면 기분 나빠하지 않을까' → '문제를 공격하는 거지 사람을 공격하는 게 아니다'를 규칙으로 정해준다.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[피어리뷰 마무리 구간] 수정 시 이 4개 기준으로 스스로 점검. 가장 자주 걸리는 건 ②증거(추측만 있음)와 ④좁힘(너무 큼). 4개 다 통과한 팀은 '완성'을 선언하고 다음 브릿지로. 워크시트/HTML 하단 체크리스트와 동일 항목임을 안내.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[20:10] 마무리 블록 시작. 학생들이 '그래서 이걸로 뭘 하지?'에 답하는 구간. 문제정의서가 코딩으로 이어지는 다리를 보여주고, 7.11 해커톤·AI 활용까지 연결한다. 20:30부터는 팀 발표·질의로 넘어간다.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[2:35–2:42] 핵심 연결. 학생들이 이미 가진 기술(그들이 배운 커리큘럼 용어를 그대로 호출)이 뒤 3칸이고, 오늘 채운 '문제정의서'가 맨 앞 칸임을 보여준다. 메시지: 너희는 엔진(개발력)을 가졌고, 오늘 '어디로 갈지'(문제정의)를 배웠다. 둘이 합쳐져야 진짜 서비스가 된다.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[2:42–2:50] 학생들은 바이브 코딩에 익숙하니 AI를 문제정의에도 쓰게 한다 — 단 올바르게. 왼쪽: 사고를 넓히는 짝꿍 용도. 오른쪽: 증거를 AI에 맡기는 함정(환각 숫자, 가짜 인터뷰). 핵심 한 줄: 'AI는 짝꿍이지 출처가 아니다.' 실제로 ChatGPT/Claude에 5Whys를 같이 돌려보는 시범을 즉석에서 보여줘도 좋다(시간 되면).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[2:48–2:50] 보너스 자료 안내. 앞 슬라이드(AI 잘 쓰는 법/함정)의 실전 도구 — 오늘 배운 문제정의→기능정의 과정을 그대로 시키는 프롬프트를 사이트에서 내려받아 Claude Code·Codex·ChatGPT에 붙여넣으면 된다. 3스텝(복사→붙여넣기→함께 정리)만 강조하고 빠르게 넘긴다. 핵심 메시지 재확인: AI는 생각의 짝꿍이지 증거의 출처가 아니다. 해커톤·파이널에서 새 문제를 잡을 때 재사용하라고 안내.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[20:25–20:28] 동기부여 클라이맥스. 7.11 해커톤이 오늘 한 것의 실전판임을 강조 — 그날 강남구 지역현안을 받아 문제정의부터 시작한다. 4개교가 모이고, 우리(단국대부속SW고)는 AI 풀스택으로 참여. '오늘 만든 문제정의서를 그날 그대로 펼치면 된다.' 날짜(7.11)는 사업 안내 기준의 예정으로 가볍게 언급(확정 일정은 학교 공지 따름).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[0:05–0:08] 두 경로를 대비. 위쪽(빨강)은 우리가 흔히 하는 방식 — 학생들 본인 경험에 공감 유도('해커톤에서 바로 코딩 시작한 적 있죠?'). 아래쪽(초록)이 오늘 배울 순서. 강조: AI로 코딩이 빨라질수록 '무엇을 만들지' 결정이 더 중요해진다 — 만드는 건 누구나 빠르게 하니까. 예상 질문 '문제부터 하면 느리지 않나?' → '문제정의 1장 쓰는 30분이, 잘못 만든 3일을 아낀다.'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[20:28–20:30] 정규 클로징. 핵심 메시지를 다시 또렷이 — 개발력 + 기획의 눈. 학생들이 오늘 빈손이 아님을 확인시킨다(4개 산출물). 이후는 팀 발표·질의 30분으로 자연스럽게 넘어간다.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[20:30–21:00] 2~3팀 발표. 팀당 7분 내외(발표 3분·질문 2분·강사 피드백 2분). 시간이 부족하면 발표팀 수를 줄이고, 나머지는 워크시트 최종 수정으로 전환한다. 피드백은 여러 개 말하지 말고 다음 수정 지점 1개만 준다.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참고용 출처 슬라이드. 발표 중엔 빠르게 넘기거나 생략 가능. 데이터를 의심하는 질문이 나오면 이 슬라이드와 리서치_출처.md로 답한다. 전체 조사는 Exa+Tavily로 수행했고, 교차검증(★) 2건 외에는 단일 출처임을 정직하게 안내.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[0:08–0:10] 오늘의 약속을 명확히 — 끝나면 빈손이 아니라 '문제정의서 1장'을 들고 나간다. 4개 산출물을 손가락으로 세며 보여준다. 이게 곧 7.11 해커톤에서 그대로 쓸 재료임을 못 박는다(동기부여). '오늘은 그 리허설이다.' 워크시트/HTML을 들어 보이며 '여기 빈칸을 채우면 이게 완성된다'고 실물 예고.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[0:10–0:14] 전체 지도를 먼저 보여줘 '오늘 어디를 하는지' 위치를 잡아준다. 6단계 중 2번째 '정의'만 오늘 한다 — 나머지는 이미 배운 개발 단계거나 다음 과정. 강조: 첫 단추(정의)가 틀리면 뒤 코딩이 아무리 좋아도 무너진다. 학생들이 아는 PRD/화면흐름/기능 단어를 일부러 써서 '이건 이미 너희 영역'임을 상기.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[0:14–0:18] 같은 주제(교통/안전)를 나쁘게/좋게 정의한 대비. 핵심 기준 4가지를 양쪽에서 짚는다: ①누가 ②좁은가 ③증거 ④해결책을 미리 박지 않았나. 오른쪽 '좋은 문제'가 오늘 워크숍에서 우리가 만들 결과물의 모습. 이 '대치동 보행안전' 예시는 앞으로 모든 프레임워크에서 계속 따라온다고 예고. 예상 질문 '꼭 좁아야 하나? 크게 풀면 더 좋지 않나' → '크면 8시간에 못 끝낸다. 좁혀야 진짜 만들어진다.'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[17:18–17:20] 일정 안내. 통짜 이론 강의가 아니라 '미니강의 3분 → 바로 워크시트 작성'이 반복됨을 명확히. 17:00–21:00 전체 흐름과 휴식, 20:30 이후 팀 발표·질의 위치를 알려 안심시킨다. 블록2·3가 오늘의 메인(손 움직이는 시간). 빠르게 넘어간다 — 여기서 시간 끌지 말 것.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[0:20] 워크숍① 시작 신호. 팀별로 워크시트 1장 배포 확인, 또는 노트북에 HTML 열기. 4개 STEP을 65분 안에 — 각 STEP 앞에서 3분 미니강의 후 타이머 돌린다. 팀이 영역을 빨리 못 정하면 교통/안전/돌봄 중 하나를 추천해 출발시킨다.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[0:20–0:25] STEP 1. 팀명·팀원·관심영역을 정한다. 영역은 빨리 결정시키는 게 핵심(완벽한 선택 아님). '가장 잘 아는 곳 or 가장 짜증났던 곳'으로 고르라고 안내. 5분 타이머. 못 고르는 팀엔 '보행안전' 같이 와닿는 걸 추천. 다음 STEP부터 이 영역 안에서 진짜 문제를 판다.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365760"/>
            <a:ext cx="1024128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pic>
        <p:nvPicPr>
          <p:cNvPr id="4" name="Image 0" descr="/Users/beafter/Documents/D2S_edu/강의자료_문제정의/logo-dksh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82128" y="475488"/>
            <a:ext cx="804672" cy="60899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9601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PROJECT-BASED PLANNING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777240" y="1325880"/>
            <a:ext cx="7772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6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</a:t>
            </a:r>
            <a:endParaRPr lang="en-US" sz="6600" dirty="0"/>
          </a:p>
        </p:txBody>
      </p:sp>
      <p:sp>
        <p:nvSpPr>
          <p:cNvPr id="7" name="Text 4"/>
          <p:cNvSpPr/>
          <p:nvPr/>
        </p:nvSpPr>
        <p:spPr>
          <a:xfrm>
            <a:off x="822960" y="2542032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무엇을 · 왜 만들 것인가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822960" y="32461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3D6D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코드는 짤 수 있다. 이제 </a:t>
            </a:r>
            <a:pPr indent="0" marL="0">
              <a:buNone/>
            </a:pPr>
            <a:r>
              <a:rPr lang="en-US" sz="15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무엇을·왜</a:t>
            </a:r>
            <a:pPr indent="0" marL="0">
              <a:buNone/>
            </a:pPr>
            <a:r>
              <a:rPr lang="en-US" sz="1500" dirty="0">
                <a:solidFill>
                  <a:srgbClr val="D3D6D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만들지 정하는 기획자의 눈을 더한다.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22960" y="43434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0A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단국대학교부속소프트웨어고등학교 · AI 활용 풀스택 웹마스터 양성과정 9차시   |   강사 이용훈   |   2026-06-15(월) 17:00–21:00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1 · STEP 2 · 미니강의 3분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 Whys — 진짜 원인 파기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17320"/>
            <a:ext cx="3886200" cy="2880360"/>
          </a:xfrm>
          <a:prstGeom prst="roundRect">
            <a:avLst>
              <a:gd name="adj" fmla="val 2540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6002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‘왜?’를 5번 물으면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05740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눈에 보이는 </a:t>
            </a:r>
            <a:pPr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증상</a:t>
            </a:r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 아니라</a:t>
            </a:r>
            <a:endParaRPr lang="en-US" sz="1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바닥의 </a:t>
            </a:r>
            <a:endParaRPr lang="en-US" sz="1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근본 원인</a:t>
            </a:r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 보인다.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증상만 고치면 → 문제는 또 돌아온다.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0" y="1417320"/>
            <a:ext cx="4069080" cy="438912"/>
          </a:xfrm>
          <a:prstGeom prst="roundRect">
            <a:avLst>
              <a:gd name="adj" fmla="val 12500"/>
            </a:avLst>
          </a:prstGeom>
          <a:solidFill>
            <a:srgbClr val="2A2A3D"/>
          </a:solidFill>
          <a:ln w="12700">
            <a:solidFill>
              <a:srgbClr val="EF8DA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09160" y="141732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증상: 학원가서 다들 위험하게 무단횡단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0" y="1906524"/>
            <a:ext cx="4069080" cy="438912"/>
          </a:xfrm>
          <a:prstGeom prst="roundRect">
            <a:avLst>
              <a:gd name="adj" fmla="val 12500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09160" y="1906524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왜1: 횡단보도가 너무 멀어서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0" y="2395728"/>
            <a:ext cx="4069080" cy="438912"/>
          </a:xfrm>
          <a:prstGeom prst="roundRect">
            <a:avLst>
              <a:gd name="adj" fmla="val 12500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09160" y="2395728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왜2: 길 건널 곳이 부족해서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0" y="2884932"/>
            <a:ext cx="4069080" cy="438912"/>
          </a:xfrm>
          <a:prstGeom prst="roundRect">
            <a:avLst>
              <a:gd name="adj" fmla="val 12500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09160" y="2884932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왜3: 학원가가 도로 설계에서 빠져서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0" y="3374136"/>
            <a:ext cx="4069080" cy="438912"/>
          </a:xfrm>
          <a:prstGeom prst="roundRect">
            <a:avLst>
              <a:gd name="adj" fmla="val 12500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09160" y="3374136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왜4: 여기가 ‘보호구역’이 아니라서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572000" y="3863340"/>
            <a:ext cx="4069080" cy="438912"/>
          </a:xfrm>
          <a:prstGeom prst="roundRect">
            <a:avLst>
              <a:gd name="adj" fmla="val 12500"/>
            </a:avLst>
          </a:prstGeom>
          <a:solidFill>
            <a:srgbClr val="2A2A3D"/>
          </a:solidFill>
          <a:ln w="12700">
            <a:solidFill>
              <a:srgbClr val="D9775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09160" y="386334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왜5(근본): 학원가는 어린이보호구역 지정 대상에서 빠져 있다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66928" y="4727448"/>
            <a:ext cx="8001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8C909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 Whys — 도요타 사키치 도요다 창안·오노 다이이치 체계화(TPS) | Wikipedia·MindTools (Exa) / Univ. of Derby (Tavily)</a:t>
            </a:r>
            <a:endParaRPr lang="en-US" sz="88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2 · 적용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23444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우리 영역의 증상에 ‘왜?’를 5번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D3D6D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처음엔 막연해도 OK — 왜?를 반복하면 점점 좁아진다.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D3D6D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3번째 왜?쯤에서 ‘어? 진짜 이거였네’ 하는 순간이 온다.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D3D6D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막히면: 사람·돈·시간·규칙 중 무엇이 원인인지 물어보라.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1874520" y="3840480"/>
            <a:ext cx="5394960" cy="475488"/>
          </a:xfrm>
          <a:prstGeom prst="roundRect">
            <a:avLst>
              <a:gd name="adj" fmla="val 50000"/>
            </a:avLst>
          </a:prstGeom>
          <a:solidFill>
            <a:srgbClr val="EF8DAE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874520" y="3840480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✎  </a:t>
            </a:r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▸ 워크시트 STEP 2 작성 (권장 15분)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1 · STEP 3 · 미니강의 3분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타깃 사용자 페르소나 — ‘누가’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371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‘강남구민 전체’는 사용자가 아니다.  </a:t>
            </a:r>
            <a:pPr indent="0" marL="0">
              <a:buNone/>
            </a:pPr>
            <a:r>
              <a:rPr lang="en-US" sz="16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모두의 문제는 = 누구의 문제도 아니다.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1920240" cy="1234440"/>
          </a:xfrm>
          <a:prstGeom prst="roundRect">
            <a:avLst>
              <a:gd name="adj" fmla="val 7407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2011680"/>
            <a:ext cx="1920240" cy="457200"/>
          </a:xfrm>
          <a:prstGeom prst="roundRect">
            <a:avLst>
              <a:gd name="adj" fmla="val 20000"/>
            </a:avLst>
          </a:prstGeom>
          <a:solidFill>
            <a:srgbClr val="D97757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0116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누가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58368" y="2542032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나이·상황까지 구체적으로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606040" y="2011680"/>
            <a:ext cx="1920240" cy="1234440"/>
          </a:xfrm>
          <a:prstGeom prst="roundRect">
            <a:avLst>
              <a:gd name="adj" fmla="val 7407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606040" y="2011680"/>
            <a:ext cx="1920240" cy="457200"/>
          </a:xfrm>
          <a:prstGeom prst="roundRect">
            <a:avLst>
              <a:gd name="adj" fmla="val 20000"/>
            </a:avLst>
          </a:prstGeom>
          <a:solidFill>
            <a:srgbClr val="D97757"/>
          </a:solidFill>
          <a:ln/>
        </p:spPr>
      </p:sp>
      <p:sp>
        <p:nvSpPr>
          <p:cNvPr id="11" name="Text 9"/>
          <p:cNvSpPr/>
          <p:nvPr/>
        </p:nvSpPr>
        <p:spPr>
          <a:xfrm>
            <a:off x="2606040" y="20116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언제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715768" y="2542032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어떤 순간·시간대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2011680"/>
            <a:ext cx="1920240" cy="1234440"/>
          </a:xfrm>
          <a:prstGeom prst="roundRect">
            <a:avLst>
              <a:gd name="adj" fmla="val 7407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2011680"/>
            <a:ext cx="1920240" cy="457200"/>
          </a:xfrm>
          <a:prstGeom prst="roundRect">
            <a:avLst>
              <a:gd name="adj" fmla="val 20000"/>
            </a:avLst>
          </a:prstGeom>
          <a:solidFill>
            <a:srgbClr val="D97757"/>
          </a:solidFill>
          <a:ln/>
        </p:spPr>
      </p:sp>
      <p:sp>
        <p:nvSpPr>
          <p:cNvPr id="15" name="Text 13"/>
          <p:cNvSpPr/>
          <p:nvPr/>
        </p:nvSpPr>
        <p:spPr>
          <a:xfrm>
            <a:off x="4663440" y="20116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어디서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73168" y="2542032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구체적 장소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720840" y="2011680"/>
            <a:ext cx="1920240" cy="1234440"/>
          </a:xfrm>
          <a:prstGeom prst="roundRect">
            <a:avLst>
              <a:gd name="adj" fmla="val 7407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720840" y="2011680"/>
            <a:ext cx="1920240" cy="457200"/>
          </a:xfrm>
          <a:prstGeom prst="roundRect">
            <a:avLst>
              <a:gd name="adj" fmla="val 20000"/>
            </a:avLst>
          </a:prstGeom>
          <a:solidFill>
            <a:srgbClr val="D97757"/>
          </a:solidFill>
          <a:ln/>
        </p:spPr>
      </p:sp>
      <p:sp>
        <p:nvSpPr>
          <p:cNvPr id="19" name="Text 17"/>
          <p:cNvSpPr/>
          <p:nvPr/>
        </p:nvSpPr>
        <p:spPr>
          <a:xfrm>
            <a:off x="6720840" y="20116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무엇 때문에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830568" y="2542032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어떤 점이 곤란/불편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8640" y="3566160"/>
            <a:ext cx="8046720" cy="77724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48640" y="3566160"/>
            <a:ext cx="82296" cy="77724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3657600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예) </a:t>
            </a:r>
            <a:pPr indent="0" marL="0">
              <a:buNone/>
            </a:pPr>
            <a:r>
              <a:rPr lang="en-US" sz="13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밤 10시(언제) 대치동 학원가(어디서)에서, 학원 마친 14세 김OO(누가)가, 차와 뒤섞여 길 건너기가 무섭다(무엇 때문에).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1 · STEP 3 · 적용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우리 사용자, 한 사람을 그린다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8138160" cy="137160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463040"/>
            <a:ext cx="82296" cy="137160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57276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좋은 페르소나 체크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201168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 떠올리면 얼굴이 그려지나   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 그 사람의 하루 동선이 보이나   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 우리 팀이 만나서 물어볼 수 있나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0632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‘누가’가 또렷해야 다음 STEP의 문제 진술문이 한 문장으로 나온다.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874520" y="3794760"/>
            <a:ext cx="5394960" cy="475488"/>
          </a:xfrm>
          <a:prstGeom prst="roundRect">
            <a:avLst>
              <a:gd name="adj" fmla="val 50000"/>
            </a:avLst>
          </a:prstGeom>
          <a:solidFill>
            <a:srgbClr val="EF8DAE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874520" y="3794760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✎  </a:t>
            </a:r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▸ 워크시트 STEP 3 작성 (권장 12분)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1 · STEP 4 · 미니강의 3분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 진술문 1문장 — 산출물 ①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17320"/>
            <a:ext cx="8138160" cy="1143000"/>
          </a:xfrm>
          <a:prstGeom prst="roundRect">
            <a:avLst>
              <a:gd name="adj" fmla="val 8000"/>
            </a:avLst>
          </a:prstGeom>
          <a:solidFill>
            <a:srgbClr val="1E1E2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417320"/>
            <a:ext cx="76809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[사용자] </a:t>
            </a:r>
            <a:pPr algn="ctr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는 </a:t>
            </a:r>
            <a:pPr algn="ctr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[상황] </a:t>
            </a:r>
            <a:pPr algn="ctr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에서 </a:t>
            </a:r>
            <a:pPr algn="ctr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[문제] </a:t>
            </a:r>
            <a:pPr algn="ctr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때문에 </a:t>
            </a:r>
            <a:pPr algn="ctr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[고통/손해] </a:t>
            </a:r>
            <a:pPr algn="ctr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겪는다.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502920" y="2788920"/>
            <a:ext cx="8138160" cy="123444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02920" y="2788920"/>
            <a:ext cx="82296" cy="123444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926080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예) </a:t>
            </a:r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밤 10시 학원을 마친 14세 김OO</a:t>
            </a:r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는 </a:t>
            </a:r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보호구역이 아닌 대치동 학원가</a:t>
            </a:r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에서 </a:t>
            </a:r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차와 뒤섞여 길을 건너야 해서</a:t>
            </a:r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사고 위험을 겪는다.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331720" y="4206240"/>
            <a:ext cx="4480560" cy="475488"/>
          </a:xfrm>
          <a:prstGeom prst="roundRect">
            <a:avLst>
              <a:gd name="adj" fmla="val 50000"/>
            </a:avLst>
          </a:prstGeom>
          <a:solidFill>
            <a:srgbClr val="EF8DAE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331720" y="4206240"/>
            <a:ext cx="4480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✎  </a:t>
            </a:r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▸ 워크시트 STEP 4 작성 (10분)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566928" y="4727448"/>
            <a:ext cx="8001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8C909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 진술문(POV) — Stanford d.school ‘Define’ 단계 | Nielsen Norman Group (Exa/Tavily)</a:t>
            </a:r>
            <a:endParaRPr lang="en-US" sz="88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097280"/>
            <a:ext cx="9144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☕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0" y="2286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휴식 10분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0" y="320040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9CCD2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돌아오면 — 우리 문제정의에 ‘증거’를 붙입니다.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3716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" y="182880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근거 · 검증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822960" y="29260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CD2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60분  ·  STEP 5 증거②  →  6 우선순위  →  7 솔루션가설③  →  8 핵심기능④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36576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0A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“그럴 것 같다”를 “확인했다”로 바꾸는 시간.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2 · STEP 5 · 미니강의 3분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추측 vs 증거 — 산출물 ②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3977640" cy="237744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463040"/>
            <a:ext cx="82296" cy="2377440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57276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❓ 추측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103120"/>
            <a:ext cx="3566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“아마 다들 불편할 거야”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“당연히 위험하겠지”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 내 머릿속에만 있는 생각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663440" y="1463040"/>
            <a:ext cx="3977640" cy="237744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63440" y="1463040"/>
            <a:ext cx="82296" cy="237744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10" name="Text 8"/>
          <p:cNvSpPr/>
          <p:nvPr/>
        </p:nvSpPr>
        <p:spPr>
          <a:xfrm>
            <a:off x="4892040" y="157276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✅ 증거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892040" y="2103120"/>
            <a:ext cx="36118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데이터: 사고 통계, 구청 자료</a:t>
            </a:r>
            <a:endParaRPr lang="en-US" sz="1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관찰: 등굣길 3일 직접 봄</a:t>
            </a:r>
            <a:endParaRPr lang="en-US" sz="1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인터뷰: 학생·학부모 2명에게 물음</a:t>
            </a:r>
            <a:endParaRPr lang="en-US" sz="1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 누구에게 보여줘도 ‘사실’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" y="406908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AI(ChatGPT·Claude)도 ‘증거’를 만들어 주진 않는다. </a:t>
            </a:r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숫자·관찰·사람의 말이 증거다.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2 · STEP 5 · 강남 실데이터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증거의 예 ① — 강남구 진짜 숫자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32588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주택가 주차장 확보율 (%)</a:t>
            </a:r>
            <a:endParaRPr lang="en-US" sz="13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11480" y="1645920"/>
          <a:ext cx="4114800" cy="23774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0690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차 100대당 주차칸 98.7개 — 100%에 미달. 골목 불법주차가 일상.</a:t>
            </a:r>
            <a:endParaRPr lang="en-US" sz="1150" dirty="0"/>
          </a:p>
        </p:txBody>
      </p:sp>
      <p:sp>
        <p:nvSpPr>
          <p:cNvPr id="7" name="Shape 4"/>
          <p:cNvSpPr/>
          <p:nvPr/>
        </p:nvSpPr>
        <p:spPr>
          <a:xfrm>
            <a:off x="4754880" y="1645920"/>
            <a:ext cx="3886200" cy="841248"/>
          </a:xfrm>
          <a:prstGeom prst="roundRect">
            <a:avLst>
              <a:gd name="adj" fmla="val 8696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4919472" y="171907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107만 건</a:t>
            </a:r>
            <a:pPr indent="0" marL="0">
              <a:buNone/>
            </a:pPr>
            <a:r>
              <a:rPr lang="en-US" sz="220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/ 428억원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919472" y="214884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최근 5년 강남구 주·정차 위반 과태료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754880" y="2606040"/>
            <a:ext cx="3886200" cy="841248"/>
          </a:xfrm>
          <a:prstGeom prst="roundRect">
            <a:avLst>
              <a:gd name="adj" fmla="val 8696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4919472" y="267919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9.7만 가구</a:t>
            </a:r>
            <a:pPr indent="0" marL="0">
              <a:buNone/>
            </a:pPr>
            <a:r>
              <a:rPr lang="en-US" sz="220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≈ 40%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4919472" y="310896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강남구 1인가구 — 전체 가구의 약 40%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4754880" y="3566160"/>
            <a:ext cx="3886200" cy="841248"/>
          </a:xfrm>
          <a:prstGeom prst="roundRect">
            <a:avLst>
              <a:gd name="adj" fmla="val 8696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4919472" y="363931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3,661명</a:t>
            </a:r>
            <a:pPr indent="0" marL="0">
              <a:buNone/>
            </a:pPr>
            <a:r>
              <a:rPr lang="en-US" sz="220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[전국]</a:t>
            </a:r>
            <a:endParaRPr lang="en-US" sz="2200" dirty="0"/>
          </a:p>
        </p:txBody>
      </p:sp>
      <p:sp>
        <p:nvSpPr>
          <p:cNvPr id="15" name="Text 12"/>
          <p:cNvSpPr/>
          <p:nvPr/>
        </p:nvSpPr>
        <p:spPr>
          <a:xfrm>
            <a:off x="4919472" y="406908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2024년 고독사 — 1인가구 증가와 연결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566928" y="4727448"/>
            <a:ext cx="8001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8C909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주차 98.7%·과태료: 연합뉴스/오마이뉴스 | Exa·Tavily · 1인가구: 강남구청 | Exa · 고독사[전국]: 이로운넷 | Tavily</a:t>
            </a:r>
            <a:endParaRPr lang="en-US" sz="88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2 · STEP 5 · 강남 실데이터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증거의 예 ② — 영역별 한 컷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3977640" cy="1325880"/>
          </a:xfrm>
          <a:prstGeom prst="roundRect">
            <a:avLst>
              <a:gd name="adj" fmla="val 5517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371600"/>
            <a:ext cx="73152" cy="1325880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481328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🚸 보행·생활안전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828800"/>
            <a:ext cx="3703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대치동 학원가 보행자 사고</a:t>
            </a:r>
            <a:endParaRPr lang="en-US" sz="1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2022~24 연 11.6%↑ · 보호구역 지정률 1%미만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85800" y="239572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중앙일보 | Exa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663440" y="1371600"/>
            <a:ext cx="3977640" cy="1325880"/>
          </a:xfrm>
          <a:prstGeom prst="roundRect">
            <a:avLst>
              <a:gd name="adj" fmla="val 5517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371600"/>
            <a:ext cx="73152" cy="132588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0" y="1481328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🌱 환경·기후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46320" y="1828800"/>
            <a:ext cx="3703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강남역은 주변보다 14m 낮은 ‘항아리 지형’</a:t>
            </a:r>
            <a:endParaRPr lang="en-US" sz="1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 상습 침수 · 극한호우 잦아짐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46320" y="239572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연합뉴스 | Tavily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02920" y="2834640"/>
            <a:ext cx="3977640" cy="1325880"/>
          </a:xfrm>
          <a:prstGeom prst="roundRect">
            <a:avLst>
              <a:gd name="adj" fmla="val 5517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2834640"/>
            <a:ext cx="73152" cy="1325880"/>
          </a:xfrm>
          <a:prstGeom prst="rect">
            <a:avLst/>
          </a:prstGeom>
          <a:solidFill>
            <a:srgbClr val="F2B8CD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2944368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🏠 청년·주거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85800" y="3291840"/>
            <a:ext cx="3703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강남 원룸 월세 = 서울 평균의 141%</a:t>
            </a:r>
            <a:endParaRPr lang="en-US" sz="1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청년 15만명(인구 27%)이 부담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85800" y="385876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서울파이낸스·강남구청 | Exa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2834640"/>
            <a:ext cx="3977640" cy="1325880"/>
          </a:xfrm>
          <a:prstGeom prst="roundRect">
            <a:avLst>
              <a:gd name="adj" fmla="val 5517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2834640"/>
            <a:ext cx="73152" cy="1325880"/>
          </a:xfrm>
          <a:prstGeom prst="rect">
            <a:avLst/>
          </a:prstGeom>
          <a:solidFill>
            <a:srgbClr val="E8A98F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2944368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🌏 외국인·관광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46320" y="3291840"/>
            <a:ext cx="3703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방한 외국인의 37.8%가 강남 방문(2019)</a:t>
            </a:r>
            <a:endParaRPr lang="en-US" sz="1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명소 1위 코엑스 26%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46320" y="385876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강남구청 | Exa/Tavily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331720" y="4370832"/>
            <a:ext cx="4480560" cy="475488"/>
          </a:xfrm>
          <a:prstGeom prst="roundRect">
            <a:avLst>
              <a:gd name="adj" fmla="val 50000"/>
            </a:avLst>
          </a:prstGeom>
          <a:solidFill>
            <a:srgbClr val="EF8DAE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2331720" y="4370832"/>
            <a:ext cx="4480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✎  </a:t>
            </a:r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▸ 워크시트 STEP 5 작성 (15분)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0 · 오프닝 훅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코드는 되는데, 왜 망할까?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3931920" cy="2651760"/>
          </a:xfrm>
          <a:prstGeom prst="roundRect">
            <a:avLst>
              <a:gd name="adj" fmla="val 2759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6916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35–42%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658368" y="26974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실패한 스타트업이 망한 </a:t>
            </a:r>
            <a:pPr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가장 큰 이유 1–2위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58368" y="320040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“아무도 원하지 않는 걸 만들어서”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(No Market Need)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709160" y="1463040"/>
            <a:ext cx="3931920" cy="2651760"/>
          </a:xfrm>
          <a:prstGeom prst="roundRect">
            <a:avLst>
              <a:gd name="adj" fmla="val 2759"/>
            </a:avLst>
          </a:prstGeom>
          <a:solidFill>
            <a:srgbClr val="1E1E2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37760" y="16916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기술이 문제가 아니었다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937760" y="2286000"/>
            <a:ext cx="3520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4E6E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“우리는 좋은 기술, 좋은 데이터, 좋은 팀이 다 있었다.</a:t>
            </a:r>
            <a:endParaRPr lang="en-US" sz="1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4E6E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  그런데 그게 푸는 </a:t>
            </a:r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진짜 고통</a:t>
            </a:r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4E6E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 없었다.”</a:t>
            </a:r>
            <a:endParaRPr lang="en-US" sz="1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9CA0A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실패한 창업자의 회고 (CB Insights)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66928" y="4727448"/>
            <a:ext cx="8001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8C909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출처: CB Insights, The Top 20 Reasons Startups Fail — No Market Need 1위 42% (cbinsights.com) | Exa / 2위 35% | Tavily (교차검증)</a:t>
            </a:r>
            <a:endParaRPr lang="en-US" sz="88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2 · STEP 6 · 미니강의 3분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임팩트 × 실현가능성 — 뭘 풀까?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0" y="1417320"/>
            <a:ext cx="1965960" cy="1234440"/>
          </a:xfrm>
          <a:prstGeom prst="roundRect">
            <a:avLst>
              <a:gd name="adj" fmla="val 5926"/>
            </a:avLst>
          </a:prstGeom>
          <a:solidFill>
            <a:srgbClr val="2A2A3D"/>
          </a:solidFill>
          <a:ln w="15240">
            <a:solidFill>
              <a:srgbClr val="D9775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681728" y="1527048"/>
            <a:ext cx="1746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임팩트 高 · 실현 高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4681728" y="2057400"/>
            <a:ext cx="1746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이걸! (1순위)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647688" y="1417320"/>
            <a:ext cx="1965960" cy="1234440"/>
          </a:xfrm>
          <a:prstGeom prst="roundRect">
            <a:avLst>
              <a:gd name="adj" fmla="val 5926"/>
            </a:avLst>
          </a:prstGeom>
          <a:solidFill>
            <a:srgbClr val="2A2A3D"/>
          </a:solidFill>
          <a:ln w="15240">
            <a:solidFill>
              <a:srgbClr val="EF8DA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757416" y="1527048"/>
            <a:ext cx="1746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임팩트 高 · 실현 低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6757416" y="2057400"/>
            <a:ext cx="1746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더 좁히기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0" y="2761488"/>
            <a:ext cx="1965960" cy="1234440"/>
          </a:xfrm>
          <a:prstGeom prst="roundRect">
            <a:avLst>
              <a:gd name="adj" fmla="val 5926"/>
            </a:avLst>
          </a:prstGeom>
          <a:solidFill>
            <a:srgbClr val="2A2A3D"/>
          </a:solidFill>
          <a:ln w="15240">
            <a:solidFill>
              <a:srgbClr val="D9775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81728" y="2871216"/>
            <a:ext cx="1746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임팩트 低 · 실현 高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681728" y="3401568"/>
            <a:ext cx="1746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나중에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647688" y="2761488"/>
            <a:ext cx="1965960" cy="1234440"/>
          </a:xfrm>
          <a:prstGeom prst="roundRect">
            <a:avLst>
              <a:gd name="adj" fmla="val 5926"/>
            </a:avLst>
          </a:prstGeom>
          <a:solidFill>
            <a:srgbClr val="1E1E2D"/>
          </a:solidFill>
          <a:ln w="15240">
            <a:solidFill>
              <a:srgbClr val="9DA1A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757416" y="2871216"/>
            <a:ext cx="1746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임팩트 低 · 실현 低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6757416" y="3401568"/>
            <a:ext cx="1746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접어두기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0" y="4069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← 실현 쉬움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02920" y="1554480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여러 문제·아이디어 중
</a:t>
            </a:r>
            <a:pPr indent="0" marL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무엇을 먼저 풀지</a:t>
            </a:r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고르는 도구.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502920" y="2651760"/>
            <a:ext cx="3931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효과는 큰가? 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+ 8시간에 우리가 만들 수 있나?
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둘 다 ⭕ → 1순위(빠른 성과)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02920" y="4160520"/>
            <a:ext cx="3931920" cy="475488"/>
          </a:xfrm>
          <a:prstGeom prst="roundRect">
            <a:avLst>
              <a:gd name="adj" fmla="val 50000"/>
            </a:avLst>
          </a:prstGeom>
          <a:solidFill>
            <a:srgbClr val="EF8DAE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02920" y="4160520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✎  </a:t>
            </a:r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6 작성 (12분)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566928" y="4727448"/>
            <a:ext cx="8001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8C909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임팩트×실현가능성(Impact/Effort) — Lean·Six Sigma·미국품질협회(ASQ) | Exa/Tavily</a:t>
            </a:r>
            <a:endParaRPr lang="en-US" sz="88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2 · STEP 7 · 미니강의 3분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How Might We — 솔루션 가설 ③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17320"/>
            <a:ext cx="8138160" cy="1051560"/>
          </a:xfrm>
          <a:prstGeom prst="roundRect">
            <a:avLst>
              <a:gd name="adj" fmla="val 8696"/>
            </a:avLst>
          </a:prstGeom>
          <a:solidFill>
            <a:srgbClr val="EF8DAE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417320"/>
            <a:ext cx="7680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우리가 어떻게 하면  </a:t>
            </a:r>
            <a:pPr algn="ctr" indent="0" marL="0">
              <a:buNone/>
            </a:pPr>
            <a:r>
              <a:rPr lang="en-US" sz="1900" b="1" dirty="0">
                <a:solidFill>
                  <a:srgbClr val="1E1E2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[누구]</a:t>
            </a:r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가  </a:t>
            </a:r>
            <a:pPr algn="ctr" indent="0" marL="0">
              <a:buNone/>
            </a:pPr>
            <a:r>
              <a:rPr lang="en-US" sz="1900" b="1" dirty="0">
                <a:solidFill>
                  <a:srgbClr val="1E1E2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[원하는 변화]</a:t>
            </a:r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 하도록 도울 수 있을까?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502920" y="2697480"/>
            <a:ext cx="8138160" cy="91440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02920" y="2697480"/>
            <a:ext cx="82296" cy="91440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83464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예) </a:t>
            </a:r>
            <a:pPr indent="0" marL="0">
              <a:buNone/>
            </a:pPr>
            <a:r>
              <a:rPr lang="en-US" sz="14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우리가 어떻게 하면 밤늦게 학원을 마친 학생이 학원가 길을 안전하게 건너도록 도울 수 있을까?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‘어떻게 하면(Might)’ </a:t>
            </a:r>
            <a:pPr indent="0" marL="0"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= 정답을 정하지 않고 방향만 연다 → 해결 아이디어가 쏟아진다.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331720" y="4160520"/>
            <a:ext cx="4480560" cy="475488"/>
          </a:xfrm>
          <a:prstGeom prst="roundRect">
            <a:avLst>
              <a:gd name="adj" fmla="val 50000"/>
            </a:avLst>
          </a:prstGeom>
          <a:solidFill>
            <a:srgbClr val="EF8DAE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331720" y="4160520"/>
            <a:ext cx="4480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✎  </a:t>
            </a:r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▸ 워크시트 STEP 7 작성 (12분)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566928" y="4727448"/>
            <a:ext cx="8001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8C909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How Might We — Basadur·P&amp;G에서 정착, IDEO가 대중화 | Interaction Design Foundation (Exa/Tavily)</a:t>
            </a:r>
            <a:endParaRPr lang="en-US" sz="88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2 · STEP 8 · 미니강의 2분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핵심기능 1줄 — 산출물 ④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8138160" cy="914400"/>
          </a:xfrm>
          <a:prstGeom prst="roundRect">
            <a:avLst>
              <a:gd name="adj" fmla="val 10000"/>
            </a:avLst>
          </a:prstGeom>
          <a:solidFill>
            <a:srgbClr val="1E1E2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37160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“사람들은 </a:t>
            </a:r>
            <a:pPr algn="ctr" indent="0" marL="0">
              <a:buNone/>
            </a:pPr>
            <a:r>
              <a:rPr lang="en-US" sz="19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드릴</a:t>
            </a:r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을 원하는 게 아니라, </a:t>
            </a:r>
            <a:pPr algn="ctr" indent="0" marL="0">
              <a:buNone/>
            </a:pPr>
            <a:r>
              <a:rPr lang="en-US" sz="19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벽의 구멍</a:t>
            </a:r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을 원한다.”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502920" y="23774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Jobs-to-be-Done — 사용자는 ‘기능’이 아니라 ‘이루려는 일’을 원한다. (Christensen)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02920" y="2834640"/>
            <a:ext cx="8138160" cy="105156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02920" y="2834640"/>
            <a:ext cx="82296" cy="105156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2944368"/>
            <a:ext cx="7589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핵심기능은 딱 하나. </a:t>
            </a:r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‘이게 없으면 솔루션이 안 되는’ 기능 1줄.
</a:t>
            </a:r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예) </a:t>
            </a:r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학원 끝나는 시간에 맞춰 ‘안전 귀가 동행’을 1번 눌러 부르는 버튼.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331720" y="4069080"/>
            <a:ext cx="4480560" cy="475488"/>
          </a:xfrm>
          <a:prstGeom prst="roundRect">
            <a:avLst>
              <a:gd name="adj" fmla="val 50000"/>
            </a:avLst>
          </a:prstGeom>
          <a:solidFill>
            <a:srgbClr val="EF8DAE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331720" y="4069080"/>
            <a:ext cx="4480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✎  </a:t>
            </a:r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▸ 워크시트 STEP 8 작성 (8분)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566928" y="4727448"/>
            <a:ext cx="8001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8C909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Jobs-to-be-Done — Clayton Christensen(HBS) · ‘드릴 아닌 구멍’은 통설상 T.Levitt 인용 | Exa/Tavily</a:t>
            </a:r>
            <a:endParaRPr lang="en-US" sz="88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4 · 피어 리뷰 (35분)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갤러리 워크 — 서로의 문제를 검증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371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팀의 문제정의서를 펼쳐 두고, 옆 팀이 돌아다니며 검증 질문을 남긴다. 그다음 우리 것을 고친다.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02920" y="2057400"/>
            <a:ext cx="2560320" cy="1828800"/>
          </a:xfrm>
          <a:prstGeom prst="roundRect">
            <a:avLst>
              <a:gd name="adj" fmla="val 5000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2240280"/>
            <a:ext cx="594360" cy="594360"/>
          </a:xfrm>
          <a:prstGeom prst="ellipse">
            <a:avLst/>
          </a:prstGeom>
          <a:solidFill>
            <a:srgbClr val="D97757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2402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85800" y="297180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이게 진짜 문제인가?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85800" y="347472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‘있으면 좋은 것’ 말고 진짜 고통인가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46120" y="2057400"/>
            <a:ext cx="2560320" cy="1828800"/>
          </a:xfrm>
          <a:prstGeom prst="roundRect">
            <a:avLst>
              <a:gd name="adj" fmla="val 5000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474720" y="2240280"/>
            <a:ext cx="594360" cy="594360"/>
          </a:xfrm>
          <a:prstGeom prst="ellipse">
            <a:avLst/>
          </a:prstGeom>
          <a:solidFill>
            <a:srgbClr val="D97757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22402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429000" y="297180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증거가 있는가?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429000" y="347472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추측이 아니라 데이터·관찰·인터뷰가 있나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989320" y="2057400"/>
            <a:ext cx="2560320" cy="1828800"/>
          </a:xfrm>
          <a:prstGeom prst="roundRect">
            <a:avLst>
              <a:gd name="adj" fmla="val 5000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17920" y="2240280"/>
            <a:ext cx="594360" cy="594360"/>
          </a:xfrm>
          <a:prstGeom prst="ellipse">
            <a:avLst/>
          </a:prstGeom>
          <a:solidFill>
            <a:srgbClr val="EF8DAE"/>
          </a:solidFill>
          <a:ln/>
        </p:spPr>
      </p:sp>
      <p:sp>
        <p:nvSpPr>
          <p:cNvPr id="17" name="Text 15"/>
          <p:cNvSpPr/>
          <p:nvPr/>
        </p:nvSpPr>
        <p:spPr>
          <a:xfrm>
            <a:off x="6217920" y="22402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172200" y="297180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누구의 문제인가?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172200" y="347472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‘모두’가 아니라 한 사람으로 좁혀졌나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411480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진행: ① 5분 우리 것 정리 → ② 15분 다른 팀 순회·질문 남기기 → ③ 15분 우리 문제정의서 수정</a:t>
            </a:r>
            <a:endParaRPr lang="en-US" sz="13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4 · 피어 리뷰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수정 전 자기점검 체크리스트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603504"/>
          </a:xfrm>
          <a:prstGeom prst="roundRect">
            <a:avLst>
              <a:gd name="adj" fmla="val 1212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13232" y="1581912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2A2A3D"/>
          </a:solidFill>
          <a:ln w="16510">
            <a:solidFill>
              <a:srgbClr val="D977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13232" y="15819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1463040"/>
            <a:ext cx="72237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진짜 사용자가 있나? — ‘모두’가 아니라 구체적 한 사람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2212848"/>
            <a:ext cx="8046720" cy="603504"/>
          </a:xfrm>
          <a:prstGeom prst="roundRect">
            <a:avLst>
              <a:gd name="adj" fmla="val 1212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13232" y="2331720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2A2A3D"/>
          </a:solidFill>
          <a:ln w="16510">
            <a:solidFill>
              <a:srgbClr val="D977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13232" y="23317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80160" y="2212848"/>
            <a:ext cx="72237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추측이 아닌 증거가 있나? — 데이터·관찰·인터뷰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962656"/>
            <a:ext cx="8046720" cy="603504"/>
          </a:xfrm>
          <a:prstGeom prst="roundRect">
            <a:avLst>
              <a:gd name="adj" fmla="val 1212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13232" y="3081528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2A2A3D"/>
          </a:solidFill>
          <a:ln w="16510">
            <a:solidFill>
              <a:srgbClr val="D9775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3232" y="308152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80160" y="2962656"/>
            <a:ext cx="72237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한 문장으로 말할 수 있나? — 진술문이 또렷한가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712464"/>
            <a:ext cx="8046720" cy="603504"/>
          </a:xfrm>
          <a:prstGeom prst="roundRect">
            <a:avLst>
              <a:gd name="adj" fmla="val 1212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13232" y="3831336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2A2A3D"/>
          </a:solidFill>
          <a:ln w="16510">
            <a:solidFill>
              <a:srgbClr val="D9775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13232" y="38313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80160" y="3712464"/>
            <a:ext cx="72237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충분히 좁혀졌나? — 해커톤 8시간에 풀 만큼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48640" y="45720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4개 모두 ✓ 되면 — 우리 팀 문제정의서 완성. 하나라도 ✗면 그 칸으로 돌아가 고친다.</a:t>
            </a:r>
            <a:endParaRPr lang="en-US" sz="13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4630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200" kern="0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5 · 브릿지 &amp; 마무리 (20분)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77240" y="19659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문제정의서 → 만드는 것으로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822960" y="30632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CD2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오늘 만든 한 장이, 여러분이 이미 아는 백엔드·프론트로 어떻게 이어지는지.</a:t>
            </a:r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5 · 브릿지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 한 장이 코딩으로 이어진다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1828800" cy="1371600"/>
          </a:xfrm>
          <a:prstGeom prst="roundRect">
            <a:avLst>
              <a:gd name="adj" fmla="val 6667"/>
            </a:avLst>
          </a:prstGeom>
          <a:solidFill>
            <a:srgbClr val="2A2A3D"/>
          </a:solidFill>
          <a:ln w="16510">
            <a:solidFill>
              <a:srgbClr val="EF8DAE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94360" y="178308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문제정의서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94360" y="2313432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오늘 만든 1장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2331720" y="1600200"/>
            <a:ext cx="24688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578608" y="1600200"/>
            <a:ext cx="1828800" cy="1371600"/>
          </a:xfrm>
          <a:prstGeom prst="roundRect">
            <a:avLst>
              <a:gd name="adj" fmla="val 6667"/>
            </a:avLst>
          </a:prstGeom>
          <a:solidFill>
            <a:srgbClr val="2A2A3D"/>
          </a:solidFill>
          <a:ln w="1651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670048" y="178308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PRD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2670048" y="2313432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무엇을 만들지 정리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407408" y="1600200"/>
            <a:ext cx="24688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654296" y="1600200"/>
            <a:ext cx="1828800" cy="1371600"/>
          </a:xfrm>
          <a:prstGeom prst="roundRect">
            <a:avLst>
              <a:gd name="adj" fmla="val 6667"/>
            </a:avLst>
          </a:prstGeom>
          <a:solidFill>
            <a:srgbClr val="2A2A3D"/>
          </a:solidFill>
          <a:ln w="1651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745736" y="178308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화면 흐름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745736" y="2313432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어떤 페이지·이동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6483096" y="1600200"/>
            <a:ext cx="24688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6729984" y="1600200"/>
            <a:ext cx="1828800" cy="1371600"/>
          </a:xfrm>
          <a:prstGeom prst="roundRect">
            <a:avLst>
              <a:gd name="adj" fmla="val 6667"/>
            </a:avLst>
          </a:prstGeom>
          <a:solidFill>
            <a:srgbClr val="2A2A3D"/>
          </a:solidFill>
          <a:ln w="1651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821424" y="178308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기능 구현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821424" y="2313432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route·DB·fetch — 이미 안다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02920" y="3337560"/>
            <a:ext cx="8138160" cy="100584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02920" y="3337560"/>
            <a:ext cx="82296" cy="100584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21" name="Text 19"/>
          <p:cNvSpPr/>
          <p:nvPr/>
        </p:nvSpPr>
        <p:spPr>
          <a:xfrm>
            <a:off x="777240" y="3456432"/>
            <a:ext cx="7589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뒤 3칸은 여러분이 이미 할 줄 안다</a:t>
            </a:r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(route/controller/model · DB/SQL · HTML/CSS · fetch · 배포).</a:t>
            </a:r>
            <a:endParaRPr lang="en-US" sz="1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오늘 채운 건 </a:t>
            </a:r>
            <a:endParaRPr lang="en-US" sz="1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맨 앞 칸 — 가장 중요하고, 그동안 비어 있던 칸.</a:t>
            </a:r>
            <a:endParaRPr lang="en-US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5 · 브릿지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문제정의에서 AI(ChatGPT·Claude) 쓰는 법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17320"/>
            <a:ext cx="3977640" cy="274320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417320"/>
            <a:ext cx="82296" cy="274320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52704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 잘 쓰는 법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3611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5 Whys 짝꿍: ‘왜?’를 같이 파보기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페르소나의 하루를 상상해 보게 하기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진술문을 더 또렷하게 다듬기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인터뷰 질문 10개 뽑아달라 하기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HMW 변형 5개 만들어 비교하기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63440" y="1417320"/>
            <a:ext cx="3977640" cy="274320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63440" y="1417320"/>
            <a:ext cx="82296" cy="2743200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10" name="Text 8"/>
          <p:cNvSpPr/>
          <p:nvPr/>
        </p:nvSpPr>
        <p:spPr>
          <a:xfrm>
            <a:off x="4892040" y="152704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✗ 빠지기 쉬운 함정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92040" y="2011680"/>
            <a:ext cx="3611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AI가 만든 ‘숫자’를 증거로 믿기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 (환각 — 출처를 직접 확인해야)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진짜 사람 인터뷰를 AI로 대체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문제 대신 ‘해결책’부터 물어보기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첫 답을 그대로 복붙(검증 없이)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42976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AI는 생각의 ‘짝꿍’이지, 증거의 ‘출처’가 아니다.</a:t>
            </a:r>
            <a:endParaRPr lang="en-US" sz="1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5 · 브릿지 · 보너스 자료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문제정의·기능정의, AI에게 시키는 프롬프트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8138160" cy="841248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371600"/>
            <a:ext cx="82296" cy="841248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481328"/>
            <a:ext cx="76809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다운로드   </a:t>
            </a:r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edu-260615.dot2shape.kr  →  자료 목록의 </a:t>
            </a:r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「AI 프롬프트 (MD)」</a:t>
            </a:r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  ·  파일: 문제정의_솔루션기능정의_AI프롬프트.md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02920" y="2468880"/>
            <a:ext cx="2468880" cy="1737360"/>
          </a:xfrm>
          <a:prstGeom prst="roundRect">
            <a:avLst>
              <a:gd name="adj" fmla="val 421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04088" y="2697480"/>
            <a:ext cx="475488" cy="475488"/>
          </a:xfrm>
          <a:prstGeom prst="ellipse">
            <a:avLst/>
          </a:prstGeom>
          <a:solidFill>
            <a:srgbClr val="EF8DAE"/>
          </a:solidFill>
          <a:ln/>
        </p:spPr>
      </p:sp>
      <p:sp>
        <p:nvSpPr>
          <p:cNvPr id="9" name="Text 7"/>
          <p:cNvSpPr/>
          <p:nvPr/>
        </p:nvSpPr>
        <p:spPr>
          <a:xfrm>
            <a:off x="704088" y="26974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04088" y="329184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복사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04088" y="3675888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프롬프트의 복사 구간을 그대로 복사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246120" y="2468880"/>
            <a:ext cx="2468880" cy="1737360"/>
          </a:xfrm>
          <a:prstGeom prst="roundRect">
            <a:avLst>
              <a:gd name="adj" fmla="val 421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447288" y="2697480"/>
            <a:ext cx="475488" cy="475488"/>
          </a:xfrm>
          <a:prstGeom prst="ellipse">
            <a:avLst/>
          </a:prstGeom>
          <a:solidFill>
            <a:srgbClr val="D97757"/>
          </a:solidFill>
          <a:ln/>
        </p:spPr>
      </p:sp>
      <p:sp>
        <p:nvSpPr>
          <p:cNvPr id="14" name="Text 12"/>
          <p:cNvSpPr/>
          <p:nvPr/>
        </p:nvSpPr>
        <p:spPr>
          <a:xfrm>
            <a:off x="3447288" y="26974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447288" y="329184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붙여넣기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447288" y="3675888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Claude Code · Codex · ChatGPT에 붙여넣기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989320" y="2468880"/>
            <a:ext cx="2468880" cy="1737360"/>
          </a:xfrm>
          <a:prstGeom prst="roundRect">
            <a:avLst>
              <a:gd name="adj" fmla="val 421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90488" y="2697480"/>
            <a:ext cx="475488" cy="475488"/>
          </a:xfrm>
          <a:prstGeom prst="ellipse">
            <a:avLst/>
          </a:prstGeom>
          <a:solidFill>
            <a:srgbClr val="EF8DAE"/>
          </a:solidFill>
          <a:ln/>
        </p:spPr>
      </p:sp>
      <p:sp>
        <p:nvSpPr>
          <p:cNvPr id="19" name="Text 17"/>
          <p:cNvSpPr/>
          <p:nvPr/>
        </p:nvSpPr>
        <p:spPr>
          <a:xfrm>
            <a:off x="6190488" y="26974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190488" y="329184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함께 정리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190488" y="3675888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 Whys → 진술문 → 증거 → 솔루션가설 → 핵심기능(MVP)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02920" y="4370832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결과물 = 오늘의 ‘문제정의서 1장 + 핵심기능’ — 혼자서도, 다음 문제에도 다시. 단, AI는 짝꿍이고 증거는 너희가 채운다.</a:t>
            </a:r>
            <a:endParaRPr lang="en-US" sz="13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6400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NEXT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77240" y="10058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7.11 「차세대 혁신인재 AI 문제해결 해커톤」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822960" y="182880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9CCD2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공통 미션 = </a:t>
            </a:r>
            <a:pPr indent="0" marL="0">
              <a:buNone/>
            </a:pPr>
            <a:r>
              <a:rPr lang="en-US" sz="15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강남구 지역 현안 문제</a:t>
            </a:r>
            <a:pPr indent="0" marL="0">
              <a:buNone/>
            </a:pPr>
            <a:r>
              <a:rPr lang="en-US" sz="1500" dirty="0">
                <a:solidFill>
                  <a:srgbClr val="C9CCD2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  ·   특성화고 4개교 연합(8시간)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822960" y="2468880"/>
            <a:ext cx="1737360" cy="914400"/>
          </a:xfrm>
          <a:prstGeom prst="roundRect">
            <a:avLst>
              <a:gd name="adj" fmla="val 10000"/>
            </a:avLst>
          </a:prstGeom>
          <a:solidFill>
            <a:srgbClr val="2C3038"/>
          </a:solidFill>
          <a:ln w="12700">
            <a:solidFill>
              <a:srgbClr val="3C404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46888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E4E6E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수도전기공고</a:t>
            </a:r>
            <a:endParaRPr lang="en-US" sz="11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E4E6E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AI 코딩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743200" y="2468880"/>
            <a:ext cx="1737360" cy="914400"/>
          </a:xfrm>
          <a:prstGeom prst="roundRect">
            <a:avLst>
              <a:gd name="adj" fmla="val 10000"/>
            </a:avLst>
          </a:prstGeom>
          <a:solidFill>
            <a:srgbClr val="2C3038"/>
          </a:solidFill>
          <a:ln w="12700">
            <a:solidFill>
              <a:srgbClr val="3C404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246888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E4E6E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대진디자인고</a:t>
            </a:r>
            <a:endParaRPr lang="en-US" sz="11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E4E6E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AI 디자인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2468880"/>
            <a:ext cx="1737360" cy="914400"/>
          </a:xfrm>
          <a:prstGeom prst="roundRect">
            <a:avLst>
              <a:gd name="adj" fmla="val 10000"/>
            </a:avLst>
          </a:prstGeom>
          <a:solidFill>
            <a:srgbClr val="2C3038"/>
          </a:solidFill>
          <a:ln w="12700">
            <a:solidFill>
              <a:srgbClr val="3C404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09160" y="246888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E4E6E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서울로봇고</a:t>
            </a:r>
            <a:endParaRPr lang="en-US" sz="11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E4E6E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로보틱스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583680" y="2468880"/>
            <a:ext cx="1737360" cy="914400"/>
          </a:xfrm>
          <a:prstGeom prst="roundRect">
            <a:avLst>
              <a:gd name="adj" fmla="val 10000"/>
            </a:avLst>
          </a:prstGeom>
          <a:solidFill>
            <a:srgbClr val="EF8DAE"/>
          </a:solidFill>
          <a:ln w="12700">
            <a:solidFill>
              <a:srgbClr val="EF8DA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629400" y="246888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단국대부속SW고</a:t>
            </a:r>
            <a:endParaRPr lang="en-US" sz="11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AI 풀스택(우리)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822960" y="365760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오늘 만든 ‘문제정의서 1장’이 그날의 출발점이 된다. — 오늘은 그 리허설이었다.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66928" y="4727448"/>
            <a:ext cx="8001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8C909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출처: 2026 강남구 혁신인재육성 아카데미 사업소개서 — 강남구 지역현안 공통 미션·4개교 연합(8H) 확인</a:t>
            </a:r>
            <a:endParaRPr lang="en-US" sz="8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0 · 오프닝 훅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해결책부터 시작하는 함정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508760"/>
            <a:ext cx="8138160" cy="114300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508760"/>
            <a:ext cx="82296" cy="1143000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6459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✗  해결책부터 (Solution-First)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2084832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“앱 만들자!” </a:t>
            </a:r>
            <a:pPr indent="0" marL="0">
              <a:buNone/>
            </a:pPr>
            <a:r>
              <a:rPr lang="en-US" sz="16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  기능 잔뜩 추가  →  멋지게 배포  →  </a:t>
            </a:r>
            <a:pPr indent="0" marL="0">
              <a:buNone/>
            </a:pPr>
            <a:r>
              <a:rPr lang="en-US" sz="16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아무도 안 씀 ✗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02920" y="2880360"/>
            <a:ext cx="8138160" cy="114300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" y="2880360"/>
            <a:ext cx="82296" cy="114300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0175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  문제부터 (Problem-First)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77240" y="3456432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“누가, 왜 곤란하지?” </a:t>
            </a:r>
            <a:pPr indent="0" marL="0">
              <a:buNone/>
            </a:pPr>
            <a:r>
              <a:rPr lang="en-US" sz="16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  증거로 확인  →  꼭 맞는 기능  →  </a:t>
            </a:r>
            <a:pPr indent="0" marL="0">
              <a:buNone/>
            </a:pPr>
            <a:r>
              <a:rPr lang="en-US" sz="16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사람들이 씀 ✓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" y="42062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바이브 코딩 시대일수록 — 만드는 건 빨라졌다. 그래서 '무엇을 만들지'가 승부를 가른다.</a:t>
            </a:r>
            <a:endParaRPr lang="en-US" sz="13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772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오늘의 한 문장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48640" y="1325880"/>
            <a:ext cx="8138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“너희는 이미 개발자다.
</a:t>
            </a:r>
            <a:pPr indent="0" marL="0">
              <a:lnSpc>
                <a:spcPct val="115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이제 </a:t>
            </a:r>
            <a:pPr indent="0" marL="0">
              <a:lnSpc>
                <a:spcPct val="115000"/>
              </a:lnSpc>
              <a:buNone/>
            </a:pPr>
            <a:r>
              <a:rPr lang="en-US" sz="33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무엇을·왜</a:t>
            </a:r>
            <a:pPr indent="0" marL="0">
              <a:lnSpc>
                <a:spcPct val="115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만들지 정하는 </a:t>
            </a:r>
            <a:pPr indent="0" marL="0">
              <a:lnSpc>
                <a:spcPct val="115000"/>
              </a:lnSpc>
              <a:buNone/>
            </a:pPr>
            <a:r>
              <a:rPr lang="en-US" sz="33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기획자의 눈</a:t>
            </a:r>
            <a:pPr indent="0" marL="0">
              <a:lnSpc>
                <a:spcPct val="115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을 더했다.”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548640" y="306324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CD2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추측이 아니라 증거로 검증된 문제정의 — 그게 좋은 서비스의 절반이다.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3749040"/>
            <a:ext cx="8092440" cy="868680"/>
          </a:xfrm>
          <a:prstGeom prst="roundRect">
            <a:avLst>
              <a:gd name="adj" fmla="val 10526"/>
            </a:avLst>
          </a:prstGeom>
          <a:solidFill>
            <a:srgbClr val="2C3038"/>
          </a:solidFill>
          <a:ln w="12700">
            <a:solidFill>
              <a:srgbClr val="3C404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749040"/>
            <a:ext cx="7772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손에 든 것 ✓  </a:t>
            </a:r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 문제 진술문   ② 근거   ③ 솔루션 가설   ④ 핵심기능</a:t>
            </a:r>
            <a:endParaRPr lang="en-US" sz="15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20:30–21:00 · 팀 발표·질의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문제정의서 1장을 말로 검증한다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85800" y="1508760"/>
            <a:ext cx="2331720" cy="1965960"/>
          </a:xfrm>
          <a:prstGeom prst="roundRect">
            <a:avLst>
              <a:gd name="adj" fmla="val 372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0392" y="1737360"/>
            <a:ext cx="475488" cy="475488"/>
          </a:xfrm>
          <a:prstGeom prst="ellipse">
            <a:avLst/>
          </a:prstGeom>
          <a:solidFill>
            <a:srgbClr val="D97757"/>
          </a:solidFill>
          <a:ln/>
        </p:spPr>
      </p:sp>
      <p:sp>
        <p:nvSpPr>
          <p:cNvPr id="6" name="Text 4"/>
          <p:cNvSpPr/>
          <p:nvPr/>
        </p:nvSpPr>
        <p:spPr>
          <a:xfrm>
            <a:off x="850392" y="173736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3317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1E2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발표 3분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68680" y="2788920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 진술문 · 근거 · 솔루션가설 · 핵심기능만 말한다.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429000" y="1508760"/>
            <a:ext cx="2331720" cy="1965960"/>
          </a:xfrm>
          <a:prstGeom prst="roundRect">
            <a:avLst>
              <a:gd name="adj" fmla="val 372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593592" y="1737360"/>
            <a:ext cx="475488" cy="475488"/>
          </a:xfrm>
          <a:prstGeom prst="ellipse">
            <a:avLst/>
          </a:prstGeom>
          <a:solidFill>
            <a:srgbClr val="EF8DAE"/>
          </a:solidFill>
          <a:ln/>
        </p:spPr>
      </p:sp>
      <p:sp>
        <p:nvSpPr>
          <p:cNvPr id="11" name="Text 9"/>
          <p:cNvSpPr/>
          <p:nvPr/>
        </p:nvSpPr>
        <p:spPr>
          <a:xfrm>
            <a:off x="3593592" y="173736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611880" y="23317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1E2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질문 2분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611880" y="2788920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다른 팀은 ‘누가? 증거는? 너무 크지 않나?’만 묻는다.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172200" y="1508760"/>
            <a:ext cx="2331720" cy="1965960"/>
          </a:xfrm>
          <a:prstGeom prst="roundRect">
            <a:avLst>
              <a:gd name="adj" fmla="val 3721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336792" y="1737360"/>
            <a:ext cx="475488" cy="475488"/>
          </a:xfrm>
          <a:prstGeom prst="ellipse">
            <a:avLst/>
          </a:prstGeom>
          <a:solidFill>
            <a:srgbClr val="D97757"/>
          </a:solidFill>
          <a:ln/>
        </p:spPr>
      </p:sp>
      <p:sp>
        <p:nvSpPr>
          <p:cNvPr id="16" name="Text 14"/>
          <p:cNvSpPr/>
          <p:nvPr/>
        </p:nvSpPr>
        <p:spPr>
          <a:xfrm>
            <a:off x="6336792" y="173736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355080" y="23317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1E2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피드백 2분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6355080" y="2788920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강사는 다음 수정 지점 1개만 짚는다.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85800" y="406908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발표 기준: 멋진 아이디어보다 ‘검증된 문제’가 또렷한 팀이 좋은 팀이다.</a:t>
            </a:r>
            <a:endParaRPr lang="en-US" sz="15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REFERENCES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출처 — 프레임워크 &amp; 강남 데이터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402336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 프레임워크
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5 Whys — 도요타(S.Toyoda) | Wikipedia·MindTools
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문제 진술문(POV) — Stanford d.school | NN/g
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How Might We — Basadur·P&amp;G / IDEO | IxDF
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Jobs-to-be-Done — C.Christensen(HBS)
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임팩트×실현가능성 — Lean/Six Sigma·ASQ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4709160" y="1417320"/>
            <a:ext cx="40233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강남구 실데이터 (Exa+Tavily 교차검증)
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주차장 확보율 98.7% — 연합뉴스 ★교차
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1인가구 ~40% — 강남구청
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대치동 보행사고 11.6%↑ — 중앙일보
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강남역 14m 항아리지형 — 연합뉴스
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원룸 월세 서울평균 141% — 서울파이낸스
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외국인 37.8% 강남방문 — 강남구청 ★교차
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스타트업 실패 No Market Need 35~42% — CB Insights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46634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전체 URL·교차검증 상세: 강의자료_문제정의/리서치_출처.md   ·  ★ = Exa·Tavily 동일 출처 확인. 그 외 단일 출처/[전국] 수치는 본문 라벨 참조.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40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오늘 끝나면 여러분 손에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“검증된 </a:t>
            </a:r>
            <a:pPr indent="0" marL="0">
              <a:buNone/>
            </a:pPr>
            <a:r>
              <a:rPr lang="en-US" sz="34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문제정의서 1장</a:t>
            </a:r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”이 남는다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48640" y="2286000"/>
            <a:ext cx="1828800" cy="1371600"/>
          </a:xfrm>
          <a:prstGeom prst="roundRect">
            <a:avLst>
              <a:gd name="adj" fmla="val 6667"/>
            </a:avLst>
          </a:prstGeom>
          <a:solidFill>
            <a:srgbClr val="2C3038"/>
          </a:solidFill>
          <a:ln w="12700">
            <a:solidFill>
              <a:srgbClr val="3C404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4231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40080" y="301752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 진술문 1문장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560320" y="2286000"/>
            <a:ext cx="1828800" cy="1371600"/>
          </a:xfrm>
          <a:prstGeom prst="roundRect">
            <a:avLst>
              <a:gd name="adj" fmla="val 6667"/>
            </a:avLst>
          </a:prstGeom>
          <a:solidFill>
            <a:srgbClr val="2C3038"/>
          </a:solidFill>
          <a:ln w="12700">
            <a:solidFill>
              <a:srgbClr val="3C404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0" y="24231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2651760" y="301752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근거(증거)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0" y="2286000"/>
            <a:ext cx="1828800" cy="1371600"/>
          </a:xfrm>
          <a:prstGeom prst="roundRect">
            <a:avLst>
              <a:gd name="adj" fmla="val 6667"/>
            </a:avLst>
          </a:prstGeom>
          <a:solidFill>
            <a:srgbClr val="2C3038"/>
          </a:solidFill>
          <a:ln w="12700">
            <a:solidFill>
              <a:srgbClr val="3C404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0" y="24231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663440" y="301752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솔루션 가설 1줄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583680" y="2286000"/>
            <a:ext cx="1828800" cy="1371600"/>
          </a:xfrm>
          <a:prstGeom prst="roundRect">
            <a:avLst>
              <a:gd name="adj" fmla="val 6667"/>
            </a:avLst>
          </a:prstGeom>
          <a:solidFill>
            <a:srgbClr val="2C3038"/>
          </a:solidFill>
          <a:ln w="12700">
            <a:solidFill>
              <a:srgbClr val="3C40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24231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④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675120" y="301752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핵심기능 1줄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39776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CD2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 한 장이 7.11 「차세대 혁신인재 AI 문제해결 해커톤」(강남구 지역현안 공통 미션)의 출발점이 된다.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1 · 기획 전체 그림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기획은 6단계 — 오늘은 ‘정의’ 한 칸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2011680"/>
            <a:ext cx="1243584" cy="1051560"/>
          </a:xfrm>
          <a:prstGeom prst="roundRect">
            <a:avLst>
              <a:gd name="adj" fmla="val 8696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2011680"/>
            <a:ext cx="124358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발견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792224" y="2011680"/>
            <a:ext cx="20116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1975104" y="2011680"/>
            <a:ext cx="1243584" cy="1051560"/>
          </a:xfrm>
          <a:prstGeom prst="roundRect">
            <a:avLst>
              <a:gd name="adj" fmla="val 8696"/>
            </a:avLst>
          </a:prstGeom>
          <a:solidFill>
            <a:srgbClr val="D97757"/>
          </a:solidFill>
          <a:ln w="1270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975104" y="2011680"/>
            <a:ext cx="124358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정의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200400" y="2011680"/>
            <a:ext cx="20116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383280" y="2011680"/>
            <a:ext cx="1243584" cy="1051560"/>
          </a:xfrm>
          <a:prstGeom prst="roundRect">
            <a:avLst>
              <a:gd name="adj" fmla="val 8696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83280" y="2011680"/>
            <a:ext cx="124358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솔루션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608576" y="2011680"/>
            <a:ext cx="20116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4791456" y="2011680"/>
            <a:ext cx="1243584" cy="1051560"/>
          </a:xfrm>
          <a:prstGeom prst="roundRect">
            <a:avLst>
              <a:gd name="adj" fmla="val 8696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91456" y="2011680"/>
            <a:ext cx="124358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PRD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016752" y="2011680"/>
            <a:ext cx="20116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6199632" y="2011680"/>
            <a:ext cx="1243584" cy="1051560"/>
          </a:xfrm>
          <a:prstGeom prst="roundRect">
            <a:avLst>
              <a:gd name="adj" fmla="val 8696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99632" y="2011680"/>
            <a:ext cx="124358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화면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흐름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424928" y="2011680"/>
            <a:ext cx="20116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7607808" y="2011680"/>
            <a:ext cx="1243584" cy="1051560"/>
          </a:xfrm>
          <a:prstGeom prst="roundRect">
            <a:avLst>
              <a:gd name="adj" fmla="val 8696"/>
            </a:avLst>
          </a:prstGeom>
          <a:solidFill>
            <a:srgbClr val="2A2A3D"/>
          </a:solidFill>
          <a:ln w="12700">
            <a:solidFill>
              <a:srgbClr val="3A3A5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607808" y="2011680"/>
            <a:ext cx="124358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검증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975104" y="3154680"/>
            <a:ext cx="1243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↑ 오늘 여기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66928" y="3794760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왜 ‘정의’부터?  </a:t>
            </a:r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뒤의 PRD · 화면흐름 · 기능(여러분이 이미 아는 백엔드·프론트)은 </a:t>
            </a:r>
            <a:pPr indent="0" marL="0">
              <a:buNone/>
            </a:pPr>
            <a:r>
              <a:rPr lang="en-US" sz="1400" b="1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문제정의가 틀리면 전부 헛수고</a:t>
            </a:r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가 된다.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1 · 기획 전체 그림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좋은 문제 vs 나쁜 문제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3977640" cy="292608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463040"/>
            <a:ext cx="82296" cy="2926080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6002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✗  나쁜 문제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148840"/>
            <a:ext cx="35661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“강남 교통을 개선한다”</a:t>
            </a:r>
            <a:endParaRPr lang="en-US" sz="1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누가? — 모두 (= 아무도)</a:t>
            </a:r>
            <a:endParaRPr lang="en-US" sz="1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너무 크다 — 8시간에 못 푼다</a:t>
            </a:r>
            <a:endParaRPr lang="en-US" sz="1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증거 없음 — “그럴 것 같다”</a:t>
            </a:r>
            <a:endParaRPr lang="en-US" sz="1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2B8C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이미 해결책이 숨어있다(“개선”)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663440" y="1463040"/>
            <a:ext cx="3977640" cy="2926080"/>
          </a:xfrm>
          <a:prstGeom prst="rect">
            <a:avLst/>
          </a:prstGeom>
          <a:solidFill>
            <a:srgbClr val="2A2A3D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63440" y="1463040"/>
            <a:ext cx="82296" cy="2926080"/>
          </a:xfrm>
          <a:prstGeom prst="rect">
            <a:avLst/>
          </a:prstGeom>
          <a:solidFill>
            <a:srgbClr val="D97757"/>
          </a:solidFill>
          <a:ln/>
        </p:spPr>
      </p:sp>
      <p:sp>
        <p:nvSpPr>
          <p:cNvPr id="10" name="Text 8"/>
          <p:cNvSpPr/>
          <p:nvPr/>
        </p:nvSpPr>
        <p:spPr>
          <a:xfrm>
            <a:off x="4892040" y="16002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✓  좋은 문제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892040" y="2148840"/>
            <a:ext cx="36118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“밤 10시 학원 끝난 중학생이 대치동</a:t>
            </a:r>
            <a:endParaRPr lang="en-US" sz="13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5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학원가서 길 건너기 무섭다”</a:t>
            </a:r>
            <a:endParaRPr lang="en-US" sz="13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누가? — 구체적 한 사람</a:t>
            </a:r>
            <a:endParaRPr lang="en-US" sz="13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좁다 — 한 장면으로 보인다</a:t>
            </a:r>
            <a:endParaRPr lang="en-US" sz="13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증거 있음 — 사고 통계로 확인</a:t>
            </a:r>
            <a:endParaRPr lang="en-US" sz="13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E8A98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· 해결책은 아직 안 정함(열려있음)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566928" y="4727448"/>
            <a:ext cx="8001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8C909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예시 근거(좋은 문제): 대치동 학원가 보행자 사고 2022~24 연 11.6%↑ — 중앙일보 | Exa</a:t>
            </a:r>
            <a:endParaRPr lang="en-US" sz="8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BLOCK 1 · 기획 전체 그림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오늘의 4시간 흐름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325880"/>
            <a:ext cx="411480" cy="384048"/>
          </a:xfrm>
          <a:prstGeom prst="roundRect">
            <a:avLst>
              <a:gd name="adj" fmla="val 14286"/>
            </a:avLst>
          </a:prstGeom>
          <a:solidFill>
            <a:srgbClr val="D97757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325880"/>
            <a:ext cx="411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51560" y="132588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오프닝 훅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886200" y="1325880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17:00–17:10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303520" y="132588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왜 좋은 코드도 망하나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1760220"/>
            <a:ext cx="411480" cy="384048"/>
          </a:xfrm>
          <a:prstGeom prst="roundRect">
            <a:avLst>
              <a:gd name="adj" fmla="val 14286"/>
            </a:avLst>
          </a:prstGeom>
          <a:solidFill>
            <a:srgbClr val="D97757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" y="1760220"/>
            <a:ext cx="411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51560" y="176022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문제정의 한 장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886200" y="1760220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17:10–17:20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303520" y="176022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오늘은 ‘정의’에 집중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02920" y="2194560"/>
            <a:ext cx="411480" cy="384048"/>
          </a:xfrm>
          <a:prstGeom prst="roundRect">
            <a:avLst>
              <a:gd name="adj" fmla="val 14286"/>
            </a:avLst>
          </a:prstGeom>
          <a:solidFill>
            <a:srgbClr val="D97757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194560"/>
            <a:ext cx="411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51560" y="219456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워크숍 ① 관찰·정의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886200" y="2194560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17:20–18:25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303520" y="219456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 Whys·페르소나·진술문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02920" y="2628900"/>
            <a:ext cx="411480" cy="384048"/>
          </a:xfrm>
          <a:prstGeom prst="roundRect">
            <a:avLst>
              <a:gd name="adj" fmla="val 14286"/>
            </a:avLst>
          </a:prstGeom>
          <a:solidFill>
            <a:srgbClr val="EF8DAE"/>
          </a:solidFill>
          <a:ln/>
        </p:spPr>
      </p:sp>
      <p:sp>
        <p:nvSpPr>
          <p:cNvPr id="20" name="Text 18"/>
          <p:cNvSpPr/>
          <p:nvPr/>
        </p:nvSpPr>
        <p:spPr>
          <a:xfrm>
            <a:off x="502920" y="2628900"/>
            <a:ext cx="411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☕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051560" y="262890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휴식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886200" y="2628900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18:25–18:35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303520" y="262890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02920" y="3063240"/>
            <a:ext cx="411480" cy="384048"/>
          </a:xfrm>
          <a:prstGeom prst="roundRect">
            <a:avLst>
              <a:gd name="adj" fmla="val 14286"/>
            </a:avLst>
          </a:prstGeom>
          <a:solidFill>
            <a:srgbClr val="D97757"/>
          </a:solidFill>
          <a:ln/>
        </p:spPr>
      </p:sp>
      <p:sp>
        <p:nvSpPr>
          <p:cNvPr id="25" name="Text 23"/>
          <p:cNvSpPr/>
          <p:nvPr/>
        </p:nvSpPr>
        <p:spPr>
          <a:xfrm>
            <a:off x="502920" y="3063240"/>
            <a:ext cx="411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051560" y="306324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워크숍 ② 근거·검증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886200" y="3063240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18:35–19:35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5303520" y="306324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증거·우선순위·솔루션가설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502920" y="3497580"/>
            <a:ext cx="411480" cy="384048"/>
          </a:xfrm>
          <a:prstGeom prst="roundRect">
            <a:avLst>
              <a:gd name="adj" fmla="val 14286"/>
            </a:avLst>
          </a:prstGeom>
          <a:solidFill>
            <a:srgbClr val="D97757"/>
          </a:solidFill>
          <a:ln/>
        </p:spPr>
      </p:sp>
      <p:sp>
        <p:nvSpPr>
          <p:cNvPr id="30" name="Text 28"/>
          <p:cNvSpPr/>
          <p:nvPr/>
        </p:nvSpPr>
        <p:spPr>
          <a:xfrm>
            <a:off x="502920" y="3497580"/>
            <a:ext cx="411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051560" y="349758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피어 리뷰(갤러리워크)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3886200" y="3497580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19:35–20:10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5303520" y="349758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교차 검증 → 수정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02920" y="3931920"/>
            <a:ext cx="411480" cy="384048"/>
          </a:xfrm>
          <a:prstGeom prst="roundRect">
            <a:avLst>
              <a:gd name="adj" fmla="val 14286"/>
            </a:avLst>
          </a:prstGeom>
          <a:solidFill>
            <a:srgbClr val="D97757"/>
          </a:solidFill>
          <a:ln/>
        </p:spPr>
      </p:sp>
      <p:sp>
        <p:nvSpPr>
          <p:cNvPr id="35" name="Text 33"/>
          <p:cNvSpPr/>
          <p:nvPr/>
        </p:nvSpPr>
        <p:spPr>
          <a:xfrm>
            <a:off x="502920" y="3931920"/>
            <a:ext cx="411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1051560" y="393192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브릿지·마무리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3886200" y="3931920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20:10–20:30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5303520" y="393192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PRD로 연결 + 7.11 예고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502920" y="4366260"/>
            <a:ext cx="411480" cy="384048"/>
          </a:xfrm>
          <a:prstGeom prst="roundRect">
            <a:avLst>
              <a:gd name="adj" fmla="val 14286"/>
            </a:avLst>
          </a:prstGeom>
          <a:solidFill>
            <a:srgbClr val="9DA1AC"/>
          </a:solidFill>
          <a:ln/>
        </p:spPr>
      </p:sp>
      <p:sp>
        <p:nvSpPr>
          <p:cNvPr id="40" name="Text 38"/>
          <p:cNvSpPr/>
          <p:nvPr/>
        </p:nvSpPr>
        <p:spPr>
          <a:xfrm>
            <a:off x="502920" y="4366260"/>
            <a:ext cx="411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+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1051560" y="436626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팀 발표·질의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3886200" y="4366260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20:30–21:00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5303520" y="436626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2~3팀 공유 + 즉석 피드백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502920" y="470916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DA1A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이론은 ‘쓰기 직전 3분 미니강의 → 바로 실습’. 20:30 이후는 발표·질의로 4시간을 닫는다.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F8DAE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3716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F8DA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" y="182880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관찰 · 정의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822960" y="29260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CD2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65분  ·  STEP 1 팀·영역  →  2 5 Whys  →  3 페르소나  →  4 문제 진술문①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36576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0A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지금부터 워크시트(종이) 또는 화면(문제정의서_인터랙티브.html)을 펼친다.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WORKSHOP 1 · STEP 1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팀 &amp; 관심 영역 정하기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1920240" cy="713232"/>
          </a:xfrm>
          <a:prstGeom prst="roundRect">
            <a:avLst>
              <a:gd name="adj" fmla="val 12821"/>
            </a:avLst>
          </a:prstGeom>
          <a:solidFill>
            <a:srgbClr val="2A2A3D"/>
          </a:solidFill>
          <a:ln w="1524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554480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교통·주차난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606040" y="1554480"/>
            <a:ext cx="1920240" cy="713232"/>
          </a:xfrm>
          <a:prstGeom prst="roundRect">
            <a:avLst>
              <a:gd name="adj" fmla="val 12821"/>
            </a:avLst>
          </a:prstGeom>
          <a:solidFill>
            <a:srgbClr val="2A2A3D"/>
          </a:solidFill>
          <a:ln w="1524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697480" y="1554480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1인가구·고령자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4663440" y="1554480"/>
            <a:ext cx="1920240" cy="713232"/>
          </a:xfrm>
          <a:prstGeom prst="roundRect">
            <a:avLst>
              <a:gd name="adj" fmla="val 12821"/>
            </a:avLst>
          </a:prstGeom>
          <a:solidFill>
            <a:srgbClr val="2A2A3D"/>
          </a:solidFill>
          <a:ln w="1524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54880" y="1554480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소상공인·전통시장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6720840" y="1554480"/>
            <a:ext cx="1920240" cy="713232"/>
          </a:xfrm>
          <a:prstGeom prst="roundRect">
            <a:avLst>
              <a:gd name="adj" fmla="val 12821"/>
            </a:avLst>
          </a:prstGeom>
          <a:solidFill>
            <a:srgbClr val="2A2A3D"/>
          </a:solidFill>
          <a:ln w="1524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812280" y="1554480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청년·주거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48640" y="2423160"/>
            <a:ext cx="1920240" cy="713232"/>
          </a:xfrm>
          <a:prstGeom prst="roundRect">
            <a:avLst>
              <a:gd name="adj" fmla="val 12821"/>
            </a:avLst>
          </a:prstGeom>
          <a:solidFill>
            <a:srgbClr val="2A2A3D"/>
          </a:solidFill>
          <a:ln w="1524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0080" y="2423160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보행·생활안전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2606040" y="2423160"/>
            <a:ext cx="1920240" cy="713232"/>
          </a:xfrm>
          <a:prstGeom prst="roundRect">
            <a:avLst>
              <a:gd name="adj" fmla="val 12821"/>
            </a:avLst>
          </a:prstGeom>
          <a:solidFill>
            <a:srgbClr val="2A2A3D"/>
          </a:solidFill>
          <a:ln w="1524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2697480" y="2423160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환경·기후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4663440" y="2423160"/>
            <a:ext cx="1920240" cy="713232"/>
          </a:xfrm>
          <a:prstGeom prst="roundRect">
            <a:avLst>
              <a:gd name="adj" fmla="val 12821"/>
            </a:avLst>
          </a:prstGeom>
          <a:solidFill>
            <a:srgbClr val="2A2A3D"/>
          </a:solidFill>
          <a:ln w="15240">
            <a:solidFill>
              <a:srgbClr val="D97757"/>
            </a:solidFill>
            <a:prstDash val="solid"/>
          </a:ln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754880" y="2423160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D977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외국인·관광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548640" y="329184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CEDE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강남구의 7개 영역 중 하나를 고른다 — 우리 팀이 가장 ‘아는’ 또는 ‘궁금한’ 곳으로.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2331720" y="3886200"/>
            <a:ext cx="4480560" cy="475488"/>
          </a:xfrm>
          <a:prstGeom prst="roundRect">
            <a:avLst>
              <a:gd name="adj" fmla="val 50000"/>
            </a:avLst>
          </a:prstGeom>
          <a:solidFill>
            <a:srgbClr val="EF8DAE"/>
          </a:solidFill>
          <a:ln/>
          <a:effectLst>
            <a:outerShdw sx="100000" sy="100000" kx="0" ky="0" algn="bl" rotWithShape="0" blurRad="114300" dist="38100" dir="8100000">
              <a:srgbClr val="20242C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2331720" y="3886200"/>
            <a:ext cx="4480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✎  </a:t>
            </a:r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지금 ▸ 워크시트 STEP 1 작성 (권장 5분)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단국대학교부속소프트웨어고등학교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프로젝트 기반 기획 — 문제정의</dc:title>
  <dc:subject>PptxGenJS Presentation</dc:subject>
  <dc:creator>이용훈</dc:creator>
  <cp:lastModifiedBy>이용훈</cp:lastModifiedBy>
  <cp:revision>1</cp:revision>
  <dcterms:created xsi:type="dcterms:W3CDTF">2026-06-15T07:16:30Z</dcterms:created>
  <dcterms:modified xsi:type="dcterms:W3CDTF">2026-06-15T07:16:30Z</dcterms:modified>
</cp:coreProperties>
</file>